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58" r:id="rId9"/>
    <p:sldId id="259" r:id="rId10"/>
    <p:sldId id="263" r:id="rId11"/>
    <p:sldId id="262" r:id="rId12"/>
    <p:sldId id="260" r:id="rId13"/>
    <p:sldId id="261" r:id="rId14"/>
    <p:sldId id="269" r:id="rId15"/>
    <p:sldId id="270" r:id="rId16"/>
    <p:sldId id="27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82" autoAdjust="0"/>
    <p:restoredTop sz="94660"/>
  </p:normalViewPr>
  <p:slideViewPr>
    <p:cSldViewPr snapToGrid="0">
      <p:cViewPr>
        <p:scale>
          <a:sx n="75" d="100"/>
          <a:sy n="75" d="100"/>
        </p:scale>
        <p:origin x="-1878" y="-9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3.png>
</file>

<file path=ppt/media/image14.png>
</file>

<file path=ppt/media/image2.pn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951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671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974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73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485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09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083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941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570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45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619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6A907-B5F9-441A-BD0E-FA08CD9C3E99}" type="datetimeFigureOut">
              <a:rPr lang="ko-KR" altLang="en-US" smtClean="0"/>
              <a:t>2018-10-13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E0984-4DDD-4610-AFCD-64A95F0717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196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91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4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0005"/>
                        </a:ext>
                      </a:extLst>
                    </a:gridCol>
                    <a:gridCol w="685800">
                      <a:extLst>
                        <a:ext uri="{9D8B030D-6E8A-4147-A177-3AD203B41FA5}">
                          <a16:colId xmlns:a16="http://schemas.microsoft.com/office/drawing/2014/main" xmlns="" val="20006"/>
                        </a:ext>
                      </a:extLst>
                    </a:gridCol>
                  </a:tblGrid>
                  <a:tr h="172403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17240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1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4.22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57719150"/>
                  </p:ext>
                </p:extLst>
              </p:nvPr>
            </p:nvGraphicFramePr>
            <p:xfrm>
              <a:off x="3695700" y="3219450"/>
              <a:ext cx="4800600" cy="1192530"/>
            </p:xfrm>
            <a:graphic>
              <a:graphicData uri="http://schemas.openxmlformats.org/drawingml/2006/table">
                <a:tbl>
                  <a:tblPr/>
                  <a:tblGrid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  <a:gridCol w="685800"/>
                  </a:tblGrid>
                  <a:tr h="177165"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Gene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SNP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Position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tissue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7716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err="1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eQTL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1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rs11854008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95623033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185714" r="-199115" b="-32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rs74371750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95625113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294118" r="-199115" b="-2352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rs74918319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95626814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 rotWithShape="1">
                          <a:blip r:embed="rId2"/>
                          <a:stretch>
                            <a:fillRect l="-398230" t="-382857" r="-199115" b="-12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0.6824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20955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NR2F2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1">
                          <a:blip r:embed="rId2"/>
                          <a:stretch>
                            <a:fillRect l="-398230" t="-497059" r="-199115" b="-323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Thyroid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757760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5. </a:t>
            </a: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090585"/>
              </p:ext>
            </p:extLst>
          </p:nvPr>
        </p:nvGraphicFramePr>
        <p:xfrm>
          <a:off x="2073274" y="1829594"/>
          <a:ext cx="5549901" cy="1402080"/>
        </p:xfrm>
        <a:graphic>
          <a:graphicData uri="http://schemas.openxmlformats.org/drawingml/2006/table">
            <a:tbl>
              <a:tblPr/>
              <a:tblGrid>
                <a:gridCol w="6854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520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85408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10477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SNP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Alleles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MAF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 (SLR)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P-value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SCLR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rs3743462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96327588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0.7520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0.0286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0.0558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rs3809557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96329983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0.2783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0.7941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0.0223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0.0205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rs1807198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96335065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G/A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0.2365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0.8739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0.2023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0.2148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rs2001191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96335120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C/T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0.0567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0.0390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rs11045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96340092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T/G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1.0330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0.4436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67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Table 6. PICS SNPs</a:t>
            </a: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843406"/>
              </p:ext>
            </p:extLst>
          </p:nvPr>
        </p:nvGraphicFramePr>
        <p:xfrm>
          <a:off x="1178621" y="1493326"/>
          <a:ext cx="3729131" cy="4336299"/>
        </p:xfrm>
        <a:graphic>
          <a:graphicData uri="http://schemas.openxmlformats.org/drawingml/2006/table">
            <a:tbl>
              <a:tblPr/>
              <a:tblGrid>
                <a:gridCol w="360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7070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242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160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PICS_SNPs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PICS probability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rs4544201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rs206950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rs2006950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96179390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0.2927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rs4544201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96167827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rs4433763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96178751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rs8029996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96168770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96168303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rs4628911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96167905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0.0804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rs58878263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96171069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0.0694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rs4551988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96169589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0.0612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0.0238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rs8040665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96175692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rs34488045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0.0541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rs17504029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96177670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0.0491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96158705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0.0403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rs16975389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96153782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rs8040168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96176096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rs55804812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96151256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rs2397810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96148765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0.0175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0.0301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rs10520790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96151040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rs8039789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96175483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rs17581137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96146414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0.0259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rs6496126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96148439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1"/>
                  </a:ext>
                </a:extLst>
              </a:tr>
              <a:tr h="1859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rs59125351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96144157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0.0208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-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3933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26966"/>
            </p:xfrm>
            <a:graphic>
              <a:graphicData uri="http://schemas.openxmlformats.org/drawingml/2006/table">
                <a:tbl>
                  <a:tblPr/>
                  <a:tblGrid>
                    <a:gridCol w="360000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900000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716428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608964">
                      <a:extLst>
                        <a:ext uri="{9D8B030D-6E8A-4147-A177-3AD203B41FA5}">
                          <a16:colId xmlns:a16="http://schemas.microsoft.com/office/drawing/2014/main" xmlns="" val="20005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xmlns="" val="20006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xmlns="" val="20007"/>
                        </a:ext>
                      </a:extLst>
                    </a:gridCol>
                    <a:gridCol w="597024">
                      <a:extLst>
                        <a:ext uri="{9D8B030D-6E8A-4147-A177-3AD203B41FA5}">
                          <a16:colId xmlns:a16="http://schemas.microsoft.com/office/drawing/2014/main" xmlns="" val="20008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xmlns="" val="20009"/>
                        </a:ext>
                      </a:extLst>
                    </a:gridCol>
                    <a:gridCol w="668666">
                      <a:extLst>
                        <a:ext uri="{9D8B030D-6E8A-4147-A177-3AD203B41FA5}">
                          <a16:colId xmlns:a16="http://schemas.microsoft.com/office/drawing/2014/main" xmlns="" val="20010"/>
                        </a:ext>
                      </a:extLst>
                    </a:gridCol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186055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en-US" sz="1000" i="1" kern="100">
                                    <a:effectLst/>
                                    <a:latin typeface="Cambria Math" panose="02040503050406030204" pitchFamily="18" charset="0"/>
                                    <a:ea typeface="맑은 고딕" panose="020B0503020000020004" pitchFamily="50" charset="-127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ko-KR" sz="1000" i="1" kern="100">
                                        <a:effectLst/>
                                        <a:latin typeface="Cambria Math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1000" i="1" kern="10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2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3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4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5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6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7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8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9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20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21"/>
                      </a:ext>
                    </a:extLst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2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5928773"/>
                  </p:ext>
                </p:extLst>
              </p:nvPr>
            </p:nvGraphicFramePr>
            <p:xfrm>
              <a:off x="1803401" y="1869899"/>
              <a:ext cx="7182472" cy="4415092"/>
            </p:xfrm>
            <a:graphic>
              <a:graphicData uri="http://schemas.openxmlformats.org/drawingml/2006/table">
                <a:tbl>
                  <a:tblPr/>
                  <a:tblGrid>
                    <a:gridCol w="360000"/>
                    <a:gridCol w="900000"/>
                    <a:gridCol w="608964"/>
                    <a:gridCol w="716428"/>
                    <a:gridCol w="716428"/>
                    <a:gridCol w="608964"/>
                    <a:gridCol w="668666"/>
                    <a:gridCol w="668666"/>
                    <a:gridCol w="597024"/>
                    <a:gridCol w="668666"/>
                    <a:gridCol w="668666"/>
                  </a:tblGrid>
                  <a:tr h="186055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PICS_SNPs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Position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1882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42000" t="-66038" r="-540000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83636" t="-66038" r="-390909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altLang="ko-KR" sz="10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9592" t="-66038" r="-226531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72727" t="-66038" r="-101818" b="-12301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PICS</a:t>
                          </a: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 smtClean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probability</a:t>
                          </a:r>
                          <a:endParaRPr lang="ko-KR" sz="1000" kern="100" dirty="0"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1.509×10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8.976×10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0.2927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1.154×10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6.997×10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0.8807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1.324×10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1.084×10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0.9068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0.1529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1.638×10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8.226×10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0.9709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0.9291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1.639×10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2.493×10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0.8736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1.845×10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1.169×10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0.8619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0.0273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rs8039789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95632504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0.8531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7.915×10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1.266×10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1.731×10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7.970×10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1.199×10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5.806×10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0.9842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0.0612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1.756×10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3.065×10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rs34488045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0.0213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0.9643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2.127×10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8.905×10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0.9684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0.8154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0.9855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0.9438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0.0403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8.367×10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3.403×10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0.8021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0.0144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0.9233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0.0311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1.271×10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6.111×10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0.9604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0.7906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0.0135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0.9782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0.0287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</a:tr>
                  <a:tr h="186055"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4.067×10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-8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2.405×10</a:t>
                          </a:r>
                          <a:r>
                            <a:rPr lang="en-US" altLang="ko-KR" sz="1000" b="0" i="0" u="none" strike="noStrike" baseline="3000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en-US" sz="1000" b="0" i="0" u="none" strike="noStrike">
                            <a:solidFill>
                              <a:srgbClr val="000000"/>
                            </a:solidFill>
                            <a:effectLst/>
                            <a:latin typeface="Arial" panose="020B0604020202020204" pitchFamily="34" charset="0"/>
                            <a:ea typeface="맑은 고딕" panose="020B0503020000020004" pitchFamily="50" charset="-127"/>
                            <a:cs typeface="Arial" panose="020B0604020202020204" pitchFamily="34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-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0.9565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0.889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10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0.0208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147366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250310"/>
            <a:ext cx="18290553" cy="9517317"/>
            <a:chOff x="0" y="250310"/>
            <a:chExt cx="18290553" cy="9517317"/>
          </a:xfrm>
        </p:grpSpPr>
        <p:grpSp>
          <p:nvGrpSpPr>
            <p:cNvPr id="7" name="그룹 6"/>
            <p:cNvGrpSpPr/>
            <p:nvPr/>
          </p:nvGrpSpPr>
          <p:grpSpPr>
            <a:xfrm>
              <a:off x="0" y="260350"/>
              <a:ext cx="18290553" cy="9507277"/>
              <a:chOff x="0" y="260350"/>
              <a:chExt cx="18290553" cy="9507277"/>
            </a:xfrm>
          </p:grpSpPr>
          <p:pic>
            <p:nvPicPr>
              <p:cNvPr id="2" name="그림 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260350"/>
                <a:ext cx="18290553" cy="950727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6326"/>
              <a:stretch/>
            </p:blipFill>
            <p:spPr>
              <a:xfrm>
                <a:off x="0" y="260351"/>
                <a:ext cx="18290553" cy="3492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" name="TextBox 2"/>
            <p:cNvSpPr txBox="1"/>
            <p:nvPr/>
          </p:nvSpPr>
          <p:spPr>
            <a:xfrm>
              <a:off x="228600" y="250310"/>
              <a:ext cx="3706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latin typeface="Helvetica" panose="020B0604020202030204" pitchFamily="34" charset="0"/>
                </a:rPr>
                <a:t>B</a:t>
              </a:r>
              <a:endParaRPr lang="ko-KR" altLang="en-US" sz="20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5828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905000" y="-2357437"/>
            <a:ext cx="16002000" cy="11572875"/>
            <a:chOff x="-1905000" y="-2357437"/>
            <a:chExt cx="16002000" cy="11572875"/>
          </a:xfrm>
        </p:grpSpPr>
        <p:pic>
          <p:nvPicPr>
            <p:cNvPr id="4" name="Picture 5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1905000" y="-2357437"/>
              <a:ext cx="16002000" cy="11572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TextBox 4"/>
            <p:cNvSpPr txBox="1"/>
            <p:nvPr/>
          </p:nvSpPr>
          <p:spPr>
            <a:xfrm>
              <a:off x="-1676400" y="-2283340"/>
              <a:ext cx="4443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 smtClean="0">
                  <a:latin typeface="Helvetica" panose="020B0604020202030204" pitchFamily="34" charset="0"/>
                </a:rPr>
                <a:t>A</a:t>
              </a:r>
              <a:endParaRPr lang="ko-KR" altLang="en-US" sz="28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349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861418" y="868548"/>
            <a:ext cx="18342990" cy="16884296"/>
            <a:chOff x="10513418" y="1584426"/>
            <a:chExt cx="18342990" cy="16884296"/>
          </a:xfrm>
        </p:grpSpPr>
        <p:grpSp>
          <p:nvGrpSpPr>
            <p:cNvPr id="23" name="그룹 22"/>
            <p:cNvGrpSpPr/>
            <p:nvPr/>
          </p:nvGrpSpPr>
          <p:grpSpPr>
            <a:xfrm>
              <a:off x="10513418" y="1584426"/>
              <a:ext cx="9441180" cy="6972027"/>
              <a:chOff x="-1905000" y="-2501453"/>
              <a:chExt cx="9441180" cy="6972027"/>
            </a:xfrm>
          </p:grpSpPr>
          <p:pic>
            <p:nvPicPr>
              <p:cNvPr id="29" name="Picture 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905000" y="-2357422"/>
                <a:ext cx="9441180" cy="682799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" name="TextBox 29"/>
              <p:cNvSpPr txBox="1"/>
              <p:nvPr/>
            </p:nvSpPr>
            <p:spPr>
              <a:xfrm>
                <a:off x="-1676400" y="-2501453"/>
                <a:ext cx="41229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 smtClean="0">
                    <a:latin typeface="Helvetica" panose="020B0604020202030204" pitchFamily="34" charset="0"/>
                  </a:rPr>
                  <a:t>a)</a:t>
                </a:r>
                <a:endParaRPr lang="ko-KR" altLang="en-US" sz="2000" b="1" dirty="0">
                  <a:latin typeface="Helvetica" panose="020B0604020202030204" pitchFamily="34" charset="0"/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10565855" y="8857234"/>
              <a:ext cx="18290553" cy="9611488"/>
              <a:chOff x="0" y="156139"/>
              <a:chExt cx="18290553" cy="9611488"/>
            </a:xfrm>
          </p:grpSpPr>
          <p:grpSp>
            <p:nvGrpSpPr>
              <p:cNvPr id="25" name="그룹 24"/>
              <p:cNvGrpSpPr/>
              <p:nvPr/>
            </p:nvGrpSpPr>
            <p:grpSpPr>
              <a:xfrm>
                <a:off x="0" y="260350"/>
                <a:ext cx="18290553" cy="9507277"/>
                <a:chOff x="0" y="260350"/>
                <a:chExt cx="18290553" cy="9507277"/>
              </a:xfrm>
            </p:grpSpPr>
            <p:pic>
              <p:nvPicPr>
                <p:cNvPr id="27" name="그림 26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260350"/>
                  <a:ext cx="18290553" cy="950727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28" name="그림 27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96326"/>
                <a:stretch/>
              </p:blipFill>
              <p:spPr>
                <a:xfrm>
                  <a:off x="0" y="260351"/>
                  <a:ext cx="18290553" cy="3492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26" name="TextBox 25"/>
              <p:cNvSpPr txBox="1"/>
              <p:nvPr/>
            </p:nvSpPr>
            <p:spPr>
              <a:xfrm>
                <a:off x="176163" y="156139"/>
                <a:ext cx="42672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 smtClean="0">
                    <a:latin typeface="Helvetica" panose="020B0604020202030204" pitchFamily="34" charset="0"/>
                  </a:rPr>
                  <a:t>b)</a:t>
                </a:r>
                <a:endParaRPr lang="ko-KR" altLang="en-US" sz="2000" b="1" dirty="0">
                  <a:latin typeface="Helvetica" panose="020B0604020202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1595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109107" y="1599837"/>
            <a:ext cx="5867331" cy="3434587"/>
            <a:chOff x="3109107" y="1599837"/>
            <a:chExt cx="5867331" cy="3434587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15562" y="1823576"/>
              <a:ext cx="5760876" cy="3210848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109107" y="1599837"/>
              <a:ext cx="3433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latin typeface="Helvetica" panose="020B0604020202030204" pitchFamily="34" charset="0"/>
                </a:rPr>
                <a:t>a)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94400" y="1599837"/>
              <a:ext cx="3529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>
                  <a:latin typeface="Helvetica" panose="020B0604020202030204" pitchFamily="34" charset="0"/>
                </a:rPr>
                <a:t>b)</a:t>
              </a:r>
              <a:endParaRPr lang="ko-KR" altLang="en-US" sz="1400" b="1" dirty="0">
                <a:latin typeface="Helvetica" panose="020B0604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705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396796"/>
              </p:ext>
            </p:extLst>
          </p:nvPr>
        </p:nvGraphicFramePr>
        <p:xfrm>
          <a:off x="3165475" y="529430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xmlns="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xmlns="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xmlns="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xmlns="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</a:t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1,258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(0.257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0.292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1,224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0.2774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0.8036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1,153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0.274)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0.2661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(0.248 – 0.285)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0.4514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0.257)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0.2313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(0.215 – 0.247)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0.8638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0.2563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(0.235 – 0.278)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0.2637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(0.247 –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0.280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0.5875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0220289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695450" y="529430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rs4544201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95450" y="3263105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rs2006950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209132"/>
              </p:ext>
            </p:extLst>
          </p:nvPr>
        </p:nvGraphicFramePr>
        <p:xfrm>
          <a:off x="3165475" y="3263105"/>
          <a:ext cx="5001892" cy="2286000"/>
        </p:xfrm>
        <a:graphic>
          <a:graphicData uri="http://schemas.openxmlformats.org/drawingml/2006/table">
            <a:tbl>
              <a:tblPr firstRow="1" firstCol="1" bandRow="1"/>
              <a:tblGrid>
                <a:gridCol w="1097280">
                  <a:extLst>
                    <a:ext uri="{9D8B030D-6E8A-4147-A177-3AD203B41FA5}">
                      <a16:colId xmlns:a16="http://schemas.microsoft.com/office/drawing/2014/main" xmlns="" val="629474405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8979272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xmlns="" val="203476763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xmlns="" val="239730791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xmlns="" val="3408238506"/>
                    </a:ext>
                  </a:extLst>
                </a:gridCol>
                <a:gridCol w="795652">
                  <a:extLst>
                    <a:ext uri="{9D8B030D-6E8A-4147-A177-3AD203B41FA5}">
                      <a16:colId xmlns:a16="http://schemas.microsoft.com/office/drawing/2014/main" xmlns="" val="2177469787"/>
                    </a:ext>
                  </a:extLst>
                </a:gridCol>
              </a:tblGrid>
              <a:tr h="228600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Female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Male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P-value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</a:t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 test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00366345"/>
                  </a:ext>
                </a:extLst>
              </a:tr>
              <a:tr h="411480">
                <a:tc vMerge="1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N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MAF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(95% CI)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7410298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COPDGene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NHW)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1,261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0.272)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1,226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0.2557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(0.238 – 0.273)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0.9258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58784090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MESA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1,128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0.2283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(0.211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0.246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1,080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0.2451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(0.227 – 0.263)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0.1889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50712883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 Genome 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EUR)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0.2186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(0.198 – 0.239)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0.2083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(0.193</a:t>
                      </a:r>
                      <a:r>
                        <a:rPr lang="en-US" sz="1000" baseline="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 – 0.224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0.6872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181596814"/>
                  </a:ext>
                </a:extLst>
              </a:tr>
              <a:tr h="411480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ECLIPSE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792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0.2431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(0.222 – 0.264)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1,367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0.2465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(0.230 – 0.263)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 panose="020B0604020202020204" pitchFamily="34" charset="0"/>
                          <a:ea typeface="Malgun Gothic" panose="020B0503020000020004" pitchFamily="34" charset="-127"/>
                          <a:cs typeface="Arial" panose="020B0604020202020204" pitchFamily="34" charset="0"/>
                        </a:rPr>
                        <a:t>0.7959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02202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7278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48848"/>
              </p:ext>
            </p:extLst>
          </p:nvPr>
        </p:nvGraphicFramePr>
        <p:xfrm>
          <a:off x="1823544" y="313882"/>
          <a:ext cx="7712073" cy="6182329"/>
        </p:xfrm>
        <a:graphic>
          <a:graphicData uri="http://schemas.openxmlformats.org/drawingml/2006/table">
            <a:tbl>
              <a:tblPr firstRow="1" bandRow="1"/>
              <a:tblGrid>
                <a:gridCol w="934680">
                  <a:extLst>
                    <a:ext uri="{9D8B030D-6E8A-4147-A177-3AD203B41FA5}">
                      <a16:colId xmlns:a16="http://schemas.microsoft.com/office/drawing/2014/main" xmlns="" val="306847010"/>
                    </a:ext>
                  </a:extLst>
                </a:gridCol>
                <a:gridCol w="934680">
                  <a:extLst>
                    <a:ext uri="{9D8B030D-6E8A-4147-A177-3AD203B41FA5}">
                      <a16:colId xmlns:a16="http://schemas.microsoft.com/office/drawing/2014/main" xmlns="" val="2366364053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xmlns="" val="3755844721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xmlns="" val="564739949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xmlns="" val="1235457501"/>
                    </a:ext>
                  </a:extLst>
                </a:gridCol>
                <a:gridCol w="679767">
                  <a:extLst>
                    <a:ext uri="{9D8B030D-6E8A-4147-A177-3AD203B41FA5}">
                      <a16:colId xmlns:a16="http://schemas.microsoft.com/office/drawing/2014/main" xmlns="" val="921992363"/>
                    </a:ext>
                  </a:extLst>
                </a:gridCol>
                <a:gridCol w="1189593">
                  <a:extLst>
                    <a:ext uri="{9D8B030D-6E8A-4147-A177-3AD203B41FA5}">
                      <a16:colId xmlns:a16="http://schemas.microsoft.com/office/drawing/2014/main" xmlns="" val="161671443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673316080"/>
                    </a:ext>
                  </a:extLst>
                </a:gridCol>
              </a:tblGrid>
              <a:tr h="151422"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SNP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Case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Control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P-value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(CA Test)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7799944"/>
                  </a:ext>
                </a:extLst>
              </a:tr>
              <a:tr h="2484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MAF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(95% CI)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52318667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rs4544201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0.1429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(0.107 – 0.178)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0.2774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Arial" panose="020B0604020202020204" pitchFamily="34" charset="0"/>
                        </a:rPr>
                        <a:t>(0.260 – 0.295)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ea typeface="Malgun Gothic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5432229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1,153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0.274)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1.32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2468071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0.2357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(0.215 – 0.257)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3.43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949066572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0.2563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(0.235 – 0.278)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-8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6256268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336757687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 smtClean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1,745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0.3424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(0.327 – 0.358)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8.85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39462245"/>
                  </a:ext>
                </a:extLst>
              </a:tr>
              <a:tr h="457200"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rs2006950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LAM </a:t>
                      </a: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/>
                      </a:r>
                      <a:b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Replication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0.1148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(0.082– 0.147)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COPDGene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(NHW 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1,226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0.2557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(0.238 – 0.273)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5.36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-14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8524929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MESA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1,128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0.2283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(0.211 – 0.246)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1.40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-9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05521000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1000GP</a:t>
                      </a:r>
                      <a:b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</a:b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263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0.2186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(0.198 – 0.239)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2.19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73839538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ECLIPSE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 Female)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792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0.2431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(0.222 – 0.264)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7.91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-11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21681536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UKBiobank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1002534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GnomAD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(EUR)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1,747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0.3060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Gulim" panose="020B0600000101010101" pitchFamily="34" charset="-127"/>
                          <a:cs typeface="Times New Roman" panose="02020603050405020304" pitchFamily="18" charset="0"/>
                        </a:rPr>
                        <a:t>(0.289 – 0.323)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2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1.28</a:t>
                      </a:r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×10</a:t>
                      </a:r>
                      <a:r>
                        <a:rPr lang="en-US" altLang="ko-KR" sz="12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-25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4403" marR="54403" marT="27202" marB="2720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3795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4162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21460"/>
            </p:xfrm>
            <a:graphic>
              <a:graphicData uri="http://schemas.openxmlformats.org/drawingml/2006/table">
                <a:tbl>
                  <a:tblPr/>
                  <a:tblGrid>
                    <a:gridCol w="430191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716985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430191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40000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6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xmlns="" val="20007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xmlns="" val="20008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9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xmlns="" val="20010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4.387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3.914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3083573"/>
                  </p:ext>
                </p:extLst>
              </p:nvPr>
            </p:nvGraphicFramePr>
            <p:xfrm>
              <a:off x="343216" y="1645232"/>
              <a:ext cx="6938352" cy="1521460"/>
            </p:xfrm>
            <a:graphic>
              <a:graphicData uri="http://schemas.openxmlformats.org/drawingml/2006/table">
                <a:tbl>
                  <a:tblPr/>
                  <a:tblGrid>
                    <a:gridCol w="430191"/>
                    <a:gridCol w="716985"/>
                    <a:gridCol w="716985"/>
                    <a:gridCol w="430191"/>
                    <a:gridCol w="540000"/>
                    <a:gridCol w="648000"/>
                    <a:gridCol w="648000"/>
                    <a:gridCol w="720000"/>
                    <a:gridCol w="720000"/>
                    <a:gridCol w="648000"/>
                    <a:gridCol w="720000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</a:t>
                          </a:r>
                          <a:r>
                            <a:rPr lang="en-US" altLang="ko-KR" sz="1100" kern="100" baseline="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dataset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(SLR)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0.5053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0.5314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574576" t="-336170" r="-2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674576" t="-336170" r="-192373" b="-1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0.4951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865254" t="-336170" r="-1695" b="-1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  <a:endParaRPr lang="ko-KR" sz="1100" kern="10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0.5430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0.5667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574576" t="-427083" r="-2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674576" t="-427083" r="-192373" b="-104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0.4161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865254" t="-427083" r="-1695" b="-10417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" name="TextBox 5"/>
          <p:cNvSpPr txBox="1"/>
          <p:nvPr/>
        </p:nvSpPr>
        <p:spPr>
          <a:xfrm>
            <a:off x="1619250" y="523875"/>
            <a:ext cx="927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Table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7233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357880"/>
              </p:ext>
            </p:extLst>
          </p:nvPr>
        </p:nvGraphicFramePr>
        <p:xfrm>
          <a:off x="1885043" y="1519766"/>
          <a:ext cx="8128000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xmlns="" val="427216077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xmlns="" val="30972177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xmlns="" val="3736336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xmlns="" val="254093081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xmlns="" val="1660113903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USA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 USA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988469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MAF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MAF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95125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rs4544201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0.1702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234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0.1624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3552934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rs2006950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0.1492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237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0.1371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3934457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17393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67382"/>
              </p:ext>
            </p:extLst>
          </p:nvPr>
        </p:nvGraphicFramePr>
        <p:xfrm>
          <a:off x="5130800" y="2324894"/>
          <a:ext cx="2718346" cy="3831285"/>
        </p:xfrm>
        <a:graphic>
          <a:graphicData uri="http://schemas.openxmlformats.org/drawingml/2006/table">
            <a:tbl>
              <a:tblPr/>
              <a:tblGrid>
                <a:gridCol w="918346"/>
                <a:gridCol w="900000"/>
                <a:gridCol w="900000"/>
              </a:tblGrid>
              <a:tr h="432000"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Discovery</a:t>
                      </a:r>
                    </a:p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Replication</a:t>
                      </a:r>
                    </a:p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France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Spain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Italy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United Kingdom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Germany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Australia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Poland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Israel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Canada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Panama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Puerto Rico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Scotland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Unknown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6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1317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270790"/>
              </p:ext>
            </p:extLst>
          </p:nvPr>
        </p:nvGraphicFramePr>
        <p:xfrm>
          <a:off x="3120713" y="133003"/>
          <a:ext cx="5328000" cy="9205311"/>
        </p:xfrm>
        <a:graphic>
          <a:graphicData uri="http://schemas.openxmlformats.org/drawingml/2006/table">
            <a:tbl>
              <a:tblPr firstRow="1" bandRow="1"/>
              <a:tblGrid>
                <a:gridCol w="792000"/>
                <a:gridCol w="936000"/>
                <a:gridCol w="432000"/>
                <a:gridCol w="720000"/>
                <a:gridCol w="1080000"/>
                <a:gridCol w="648000"/>
                <a:gridCol w="720000"/>
              </a:tblGrid>
              <a:tr h="288000"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SNP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LAM patients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Normal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rs4544201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0.1684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0.131,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0.206)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 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1,258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(0.257,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0.292)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0.1631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(0.130,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0.197)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1,224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(0.260, 0.295)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0.1429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(0.107,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0178)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1,153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(0.174,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0.346)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females)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(0.190,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0.270)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(0.235, 0.278)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0.2605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(0.259,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7,482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(0.253,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rs2006950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(0.112,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0.183)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 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1,261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0.1377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0.169)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1,226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0.2557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0.1148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(0.082,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0.147)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1,128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0.2283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(0.211, 0.246)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(0.148,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0.312)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females)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0.2160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(0.177,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females)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0.2431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(0.222, 0.264)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(0.242,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(EUR/NHW/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7,496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0.2421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0.249)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4983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445771"/>
              </p:ext>
            </p:extLst>
          </p:nvPr>
        </p:nvGraphicFramePr>
        <p:xfrm>
          <a:off x="2463488" y="133003"/>
          <a:ext cx="6624000" cy="6412767"/>
        </p:xfrm>
        <a:graphic>
          <a:graphicData uri="http://schemas.openxmlformats.org/drawingml/2006/table">
            <a:tbl>
              <a:tblPr firstRow="1" bandRow="1"/>
              <a:tblGrid>
                <a:gridCol w="792000"/>
                <a:gridCol w="1368000"/>
                <a:gridCol w="432000"/>
                <a:gridCol w="1008000"/>
                <a:gridCol w="1368000"/>
                <a:gridCol w="648000"/>
                <a:gridCol w="1008000"/>
              </a:tblGrid>
              <a:tr h="288000"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SNP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LAM patients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Normal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Data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MAF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(95% CI)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rs4544201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0.1684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0.131, 0.206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1,258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0.2742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0.257, 0.292</a:t>
                      </a: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0.1631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0.130, 0.197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0.2774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(0.260, 0.295)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0.1429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0178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1,153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(0.174, 0.346)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(EUR/NHW/females)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(0.190, 0.270)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0.2563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(0.235, 0.278)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0.2605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(0.259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0.262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EUR/NHW/both)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7,482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0.2601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(0.253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0.267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7257">
                <a:tc rowSpan="8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rs2006950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0.1474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(0.112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0.183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1,261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0.2546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</a:t>
                      </a: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0.272</a:t>
                      </a: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972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Discovery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230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0.1377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(0.107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0.169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COPDGene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</a:t>
                      </a:r>
                      <a:r>
                        <a:rPr lang="en-US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males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1,226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0.2557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(0.238, 0.273)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15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Replication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186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0.1148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(0.082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0.147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MESA-Lung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1,128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0.2283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(0.211, 0.246)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</a:b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(USA/NHW/females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50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0.2300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(0.148, 0.312)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1000GP</a:t>
                      </a:r>
                      <a:r>
                        <a:rPr lang="en-US" altLang="ko-KR" sz="1100" kern="0" baseline="3000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**</a:t>
                      </a: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100" kern="0" dirty="0" smtClean="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(EUR/NHW/females)</a:t>
                      </a:r>
                      <a:endParaRPr lang="ko-KR" altLang="ko-KR" sz="1100" kern="100" dirty="0" smtClean="0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213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0.2160</a:t>
                      </a: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(0.177, 0.255)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229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ECLIPSE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***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EUR/NHW/females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792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(0.222, 0.264)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UKBiobank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</a:t>
                      </a: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337,199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0.2432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(0.242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0.244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4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 err="1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GnomAD</a:t>
                      </a:r>
                      <a:r>
                        <a:rPr lang="en-US" sz="1100" kern="0" baseline="3000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‡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EUR/NHW/</a:t>
                      </a:r>
                      <a:r>
                        <a:rPr lang="en-US" altLang="ko-KR" sz="1100" kern="10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both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7,496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0.2421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(0.235</a:t>
                      </a:r>
                      <a:r>
                        <a:rPr lang="en-US" sz="1100" kern="0" dirty="0" smtClean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, 0.249</a:t>
                      </a:r>
                      <a:r>
                        <a:rPr lang="en-US" sz="1100" kern="0" dirty="0">
                          <a:effectLst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28410" marR="2841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42423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765291" y="-2233023"/>
            <a:ext cx="9000000" cy="8388200"/>
            <a:chOff x="1765291" y="-2233023"/>
            <a:chExt cx="9000000" cy="8388200"/>
          </a:xfrm>
        </p:grpSpPr>
        <p:grpSp>
          <p:nvGrpSpPr>
            <p:cNvPr id="10" name="그룹 9"/>
            <p:cNvGrpSpPr/>
            <p:nvPr/>
          </p:nvGrpSpPr>
          <p:grpSpPr>
            <a:xfrm>
              <a:off x="1765291" y="1655177"/>
              <a:ext cx="9000000" cy="4500000"/>
              <a:chOff x="1765291" y="1655177"/>
              <a:chExt cx="9000000" cy="4500000"/>
            </a:xfrm>
          </p:grpSpPr>
          <p:pic>
            <p:nvPicPr>
              <p:cNvPr id="8" name="그림 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65291" y="1655177"/>
                <a:ext cx="9000000" cy="4500000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943100" y="2086977"/>
                <a:ext cx="3786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b)</a:t>
                </a:r>
                <a:endParaRPr lang="ko-KR" altLang="en-US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5291" y="-2233023"/>
              <a:ext cx="4320000" cy="432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943100" y="-2063746"/>
              <a:ext cx="3674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a)</a:t>
              </a:r>
              <a:endParaRPr lang="ko-KR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310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40280"/>
            </p:xfrm>
            <a:graphic>
              <a:graphicData uri="http://schemas.openxmlformats.org/drawingml/2006/table">
                <a:tbl>
                  <a:tblPr/>
                  <a:tblGrid>
                    <a:gridCol w="1014969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662775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650714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575933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1014969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584979">
                      <a:extLst>
                        <a:ext uri="{9D8B030D-6E8A-4147-A177-3AD203B41FA5}">
                          <a16:colId xmlns:a16="http://schemas.microsoft.com/office/drawing/2014/main" xmlns="" val="20005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xmlns="" val="20006"/>
                        </a:ext>
                      </a:extLst>
                    </a:gridCol>
                    <a:gridCol w="590407">
                      <a:extLst>
                        <a:ext uri="{9D8B030D-6E8A-4147-A177-3AD203B41FA5}">
                          <a16:colId xmlns:a16="http://schemas.microsoft.com/office/drawing/2014/main" xmlns="" val="20007"/>
                        </a:ext>
                      </a:extLst>
                    </a:gridCol>
                    <a:gridCol w="589201">
                      <a:extLst>
                        <a:ext uri="{9D8B030D-6E8A-4147-A177-3AD203B41FA5}">
                          <a16:colId xmlns:a16="http://schemas.microsoft.com/office/drawing/2014/main" xmlns="" val="20008"/>
                        </a:ext>
                      </a:extLst>
                    </a:gridCol>
                    <a:gridCol w="648905">
                      <a:extLst>
                        <a:ext uri="{9D8B030D-6E8A-4147-A177-3AD203B41FA5}">
                          <a16:colId xmlns:a16="http://schemas.microsoft.com/office/drawing/2014/main" xmlns="" val="20009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xmlns="" val="20010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xmlns="" val="20011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xmlns="" val="20012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xmlns="" val="20013"/>
                        </a:ext>
                      </a:extLst>
                    </a:gridCol>
                    <a:gridCol w="649508">
                      <a:extLst>
                        <a:ext uri="{9D8B030D-6E8A-4147-A177-3AD203B41FA5}">
                          <a16:colId xmlns:a16="http://schemas.microsoft.com/office/drawing/2014/main" xmlns="" val="20014"/>
                        </a:ext>
                      </a:extLst>
                    </a:gridCol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sz="1100" kern="100">
                                  <a:effectLst/>
                                  <a:latin typeface="Cambria Math" panose="02040503050406030204" pitchFamily="18" charset="0"/>
                                  <a:ea typeface="맑은 고딕" panose="020B0503020000020004" pitchFamily="50" charset="-127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/>
            </p:nvGraphicFramePr>
            <p:xfrm>
              <a:off x="943410" y="2491402"/>
              <a:ext cx="10170799" cy="2240280"/>
            </p:xfrm>
            <a:graphic>
              <a:graphicData uri="http://schemas.openxmlformats.org/drawingml/2006/table">
                <a:tbl>
                  <a:tblPr/>
                  <a:tblGrid>
                    <a:gridCol w="1014969"/>
                    <a:gridCol w="662775"/>
                    <a:gridCol w="650714"/>
                    <a:gridCol w="575933"/>
                    <a:gridCol w="1014969"/>
                    <a:gridCol w="584979"/>
                    <a:gridCol w="590407"/>
                    <a:gridCol w="590407"/>
                    <a:gridCol w="589201"/>
                    <a:gridCol w="648905"/>
                    <a:gridCol w="649508"/>
                    <a:gridCol w="649508"/>
                    <a:gridCol w="649508"/>
                    <a:gridCol w="649508"/>
                    <a:gridCol w="649508"/>
                  </a:tblGrid>
                  <a:tr h="288290"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 err="1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Nt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Minor/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major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3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b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</a:t>
                          </a:r>
                          <a:b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Genotype Counts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0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(Top: S-LAM, Bottom: control)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Discovery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Replication data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8829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4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 (LR)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83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AA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Missing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Original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Bias adjusted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CLR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96167827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0.1659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0.5674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0.5898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149057" r="-3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149057" r="-200935" b="-102830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0.4464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4.00</a:t>
                          </a:r>
                          <a:r>
                            <a:rPr lang="ko-KR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sz="1100" kern="100" baseline="300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0.2742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88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514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32385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96179390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0.1425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11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315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0.5109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0.5227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161682" t="-246729" r="-3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261682" t="-246729" r="-200935" b="-1869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0.3780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60748" t="-246729" r="-1869" b="-1869"/>
                          </a:stretch>
                        </a:blipFill>
                      </a:tcPr>
                    </a:tc>
                  </a:tr>
                  <a:tr h="32385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0.2546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474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703</a:t>
                          </a:r>
                          <a:endParaRPr lang="ko-KR" sz="1000" kern="10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Arial" panose="020B0604020202020204" pitchFamily="34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1000" kern="100" dirty="0"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9899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720000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1116000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6"/>
                        </a:ext>
                      </a:extLst>
                    </a:gridCol>
                  </a:tblGrid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(Left : S-LAM 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0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1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2"/>
                      </a:ext>
                    </a:extLst>
                  </a:tr>
                  <a:tr h="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3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Arial" panose="020B0604020202020204" pitchFamily="34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328124" y="809334"/>
              <a:ext cx="5364000" cy="4297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36000"/>
                    <a:gridCol w="720000"/>
                    <a:gridCol w="11160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Minor/Major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A/G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MAF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 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</a:t>
                          </a:r>
                        </a:p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(Left : S-LAM,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Right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: </a:t>
                          </a: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rowSpan="4"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2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rowSpan="4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104444" r="-100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104444" r="-939" b="-3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4085" t="-1204444" r="-100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1204444" r="-939" b="-27111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row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4572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ea typeface="+mn-ea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4085" t="-842667" r="-939" b="-266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0031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432000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1867200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5"/>
                        </a:ext>
                      </a:extLst>
                    </a:gridCol>
                    <a:gridCol w="648000">
                      <a:extLst>
                        <a:ext uri="{9D8B030D-6E8A-4147-A177-3AD203B41FA5}">
                          <a16:colId xmlns:a16="http://schemas.microsoft.com/office/drawing/2014/main" xmlns="" val="20006"/>
                        </a:ext>
                      </a:extLst>
                    </a:gridCol>
                  </a:tblGrid>
                  <a:tr h="236855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 (Left : S-LAM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(Left : S-LAM,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6"/>
                      </a:ext>
                    </a:extLst>
                  </a:tr>
                  <a:tr h="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1016374" y="390525"/>
              <a:ext cx="53232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32000"/>
                    <a:gridCol w="432000"/>
                    <a:gridCol w="1867200"/>
                    <a:gridCol w="648000"/>
                    <a:gridCol w="648000"/>
                    <a:gridCol w="648000"/>
                    <a:gridCol w="648000"/>
                  </a:tblGrid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 </a:t>
                          </a:r>
                          <a:r>
                            <a:rPr lang="en-US" altLang="ko-KR" sz="1200" dirty="0" smtClean="0"/>
                            <a:t>(Left : S-LAM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7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(Left : S-LAM, Right</a:t>
                          </a:r>
                          <a:r>
                            <a:rPr lang="en-US" altLang="ko-KR" sz="1200" baseline="0" dirty="0" smtClean="0"/>
                            <a:t> : </a:t>
                          </a:r>
                          <a:r>
                            <a:rPr lang="en-US" altLang="ko-KR" sz="1200" dirty="0" smtClean="0"/>
                            <a:t>Control)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AA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11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84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AG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514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474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GG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300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646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703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indent="108000" latinLnBrk="1"/>
                          <a:r>
                            <a:rPr lang="en-US" altLang="ko-KR" sz="1200" dirty="0" smtClean="0"/>
                            <a:t>Missing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6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210798" t="-1571111" r="-10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 rotWithShape="0">
                          <a:blip r:embed="rId2"/>
                          <a:stretch>
                            <a:fillRect l="-310798" t="-1571111" r="-1408" b="-4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10798" t="-1671111" r="-10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671111" r="-1408" b="-3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 gridSpan="7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gridSpan="2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310798" t="-1971111" r="-1408" b="-13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1824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</a:t>
                          </a:r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 smtClean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표 5"/>
              <p:cNvGraphicFramePr>
                <a:graphicFrameLocks noGrp="1"/>
              </p:cNvGraphicFramePr>
              <p:nvPr/>
            </p:nvGraphicFramePr>
            <p:xfrm>
              <a:off x="530599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CHR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NT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/>
                            <a:t>MAF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Genotype counts </a:t>
                          </a:r>
                          <a:br>
                            <a:rPr lang="en-US" altLang="ko-KR" sz="1200" dirty="0" smtClean="0"/>
                          </a:br>
                          <a:r>
                            <a:rPr lang="en-US" altLang="ko-KR" sz="1200" dirty="0" smtClean="0"/>
                            <a:t>(</a:t>
                          </a:r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AA</a:t>
                          </a:r>
                          <a:r>
                            <a:rPr lang="en-US" altLang="ko-KR" sz="1200" baseline="0" dirty="0" smtClean="0">
                              <a:latin typeface="+mn-lt"/>
                              <a:cs typeface="+mn-cs"/>
                            </a:rPr>
                            <a:t> / AG / GG / Missing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/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/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571111" r="-100444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571111" r="-893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216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142667" t="-1671111" r="-100444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671111" r="-893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08000" latinLnBrk="1"/>
                          <a:r>
                            <a:rPr lang="en-US" altLang="ko-KR" sz="1200" dirty="0" smtClean="0">
                              <a:latin typeface="+mn-lt"/>
                              <a:cs typeface="+mn-cs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08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/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2"/>
                          <a:stretch>
                            <a:fillRect l="-243750" t="-1971111" r="-893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589317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142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표 3"/>
              <p:cNvGraphicFramePr>
                <a:graphicFrameLocks noGrp="1"/>
              </p:cNvGraphicFramePr>
              <p:nvPr/>
            </p:nvGraphicFramePr>
            <p:xfrm>
              <a:off x="806824" y="314325"/>
              <a:ext cx="4680000" cy="566928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45720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573333" r="-100889" b="-4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573333" r="-889" b="-415556"/>
                          </a:stretch>
                        </a:blipFill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36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141778" t="-1673333" r="-100889" b="-31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673333" r="-889" b="-315556"/>
                          </a:stretch>
                        </a:blipFill>
                      </a:tcPr>
                    </a:tc>
                  </a:tr>
                  <a:tr h="27432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lvl="0" indent="180000" latinLnBrk="1"/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241778" t="-1973333" r="-889" b="-15556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1368000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</a:tblGrid>
                  <a:tr h="236855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3.09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-7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7.78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9.25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4.10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-10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6"/>
                      </a:ext>
                    </a:extLst>
                  </a:tr>
                  <a:tr h="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xmlns="" val="10017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7.95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kern="100">
                                  <a:effectLst/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2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-6</a:t>
                          </a:r>
                          <a:endParaRPr lang="ko-KR" altLang="ko-KR" sz="1200" kern="100" dirty="0">
                            <a:effectLst/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표 1"/>
              <p:cNvGraphicFramePr>
                <a:graphicFrameLocks noGrp="1"/>
              </p:cNvGraphicFramePr>
              <p:nvPr/>
            </p:nvGraphicFramePr>
            <p:xfrm>
              <a:off x="6057900" y="314325"/>
              <a:ext cx="4680000" cy="502920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44000"/>
                    <a:gridCol w="1368000"/>
                    <a:gridCol w="1368000"/>
                  </a:tblGrid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rs4544201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rs2006950</a:t>
                          </a:r>
                          <a:endParaRPr lang="ko-KR" altLang="en-US" sz="1200" b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Chromosome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Nucleotide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96167827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96179390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 / Major alleles</a:t>
                          </a:r>
                          <a:endParaRPr lang="ko-KR" altLang="en-US" sz="1200" b="1" i="1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 / G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Minor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allele frequency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0.1659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0.1425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0.2742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0.2546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62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Genotype counts </a:t>
                          </a:r>
                          <a:b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</a:b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(AA</a:t>
                          </a:r>
                          <a:r>
                            <a:rPr lang="en-US" altLang="ko-KR" sz="1200" b="1" i="1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AG / GG / Missing)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S-LAM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16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109 / 300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11 / 100 / 315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Control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88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/ 514 / 646 / 3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84 /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474 / 703 / 0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Discovery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Original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0.5674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0.5109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Bias adjusted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0.5898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0.5227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>
                            <a:lnSpc>
                              <a:spcPts val="1200"/>
                            </a:lnSpc>
                          </a:pP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580000" r="-100889" b="-4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580000" r="-889" b="-417500"/>
                          </a:stretch>
                        </a:blipFill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36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CLR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41778" t="-1680000" r="-100889" b="-31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680000" r="-889" b="-317500"/>
                          </a:stretch>
                        </a:blipFill>
                      </a:tcPr>
                    </a:tc>
                  </a:tr>
                  <a:tr h="243840"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i="1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Replication data</a:t>
                          </a:r>
                          <a:endParaRPr lang="ko-KR" altLang="en-US" sz="1200" b="1" i="1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lvl="0" indent="180000" latinLnBrk="1">
                            <a:lnSpc>
                              <a:spcPts val="1200"/>
                            </a:lnSpc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Odds</a:t>
                          </a:r>
                          <a:r>
                            <a:rPr lang="en-US" altLang="ko-KR" sz="1200" baseline="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 ratio</a:t>
                          </a:r>
                          <a:endParaRPr lang="ko-KR" alt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0.4464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0.3780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43840">
                    <a:tc>
                      <a:txBody>
                        <a:bodyPr/>
                        <a:lstStyle/>
                        <a:p>
                          <a:pPr marL="0" marR="0" lvl="0" indent="180000" algn="l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dirty="0" smtClean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P-value</a:t>
                          </a:r>
                          <a:endParaRPr lang="ko-KR" altLang="en-US" sz="12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ts val="12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4.00</a:t>
                          </a:r>
                          <a:r>
                            <a:rPr lang="ko-KR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×</a:t>
                          </a:r>
                          <a:r>
                            <a:rPr lang="en-US" altLang="ko-KR" sz="1200" kern="1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10</a:t>
                          </a:r>
                          <a:r>
                            <a:rPr lang="en-US" altLang="ko-KR" sz="1200" kern="100" baseline="30000" dirty="0" smtClean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-5</a:t>
                          </a:r>
                          <a:endParaRPr lang="ko-KR" altLang="ko-KR" sz="1200" kern="100" dirty="0" smtClean="0">
                            <a:effectLst/>
                            <a:latin typeface="Arial" panose="020B0604020202020204" pitchFamily="34" charset="0"/>
                            <a:ea typeface="+mn-ea"/>
                            <a:cs typeface="Arial" panose="020B0604020202020204" pitchFamily="34" charset="0"/>
                          </a:endParaRPr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241778" t="-1980000" r="-889" b="-17500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5788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Table 2. SNPs within the LD block in discovery </a:t>
            </a:r>
            <a:r>
              <a:rPr lang="en-US" altLang="ko-KR" b="1" dirty="0" smtClean="0"/>
              <a:t>dataset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xmlns="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xmlns="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6.827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1.955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7.3</a:t>
                          </a:r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2.857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8.301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1.407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8.976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b="1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b="1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b="1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b="1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05505869"/>
                  </p:ext>
                </p:extLst>
              </p:nvPr>
            </p:nvGraphicFramePr>
            <p:xfrm>
              <a:off x="1839686" y="1879873"/>
              <a:ext cx="4582973" cy="403548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rs8035562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95601737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0.1554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0.1714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rs8035878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95601869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0.4446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306383" r="-10153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306383" r="-153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rs7165153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95604161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0.2125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0.1471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0.3202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rs8025611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95611070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0.4518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508511" r="-10153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508511" r="-153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rs7163129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95615656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0.2983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0.2703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0.2885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rs16975408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95619197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0.1251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0.0959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0.4061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rs7170179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95620283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0.1770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0.8016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0.7425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95621061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0.4506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0.0003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891667" r="-153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rs4544201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95624598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012766" r="-10153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012766" r="-153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rs4561414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95629095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0.0836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0.5985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0.8361</a:t>
                          </a:r>
                          <a:endParaRPr lang="en-US" altLang="ko-KR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rs2397804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95635794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0.3667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9231" t="-1187500" r="-10153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9231" t="-1187500" r="-153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rs2006950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95636161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US" altLang="ko-KR" sz="1100" b="1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/G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9231" t="-1314894" r="-10153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9231" t="-1314894" r="-153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57117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285" y="1328511"/>
            <a:ext cx="3799114" cy="1325563"/>
          </a:xfrm>
        </p:spPr>
        <p:txBody>
          <a:bodyPr>
            <a:normAutofit fontScale="90000"/>
          </a:bodyPr>
          <a:lstStyle/>
          <a:p>
            <a:r>
              <a:rPr lang="en-US" altLang="ko-KR" b="1" dirty="0"/>
              <a:t>Table </a:t>
            </a:r>
            <a:r>
              <a:rPr lang="en-US" altLang="ko-KR" b="1" dirty="0" smtClean="0"/>
              <a:t>3. </a:t>
            </a:r>
            <a:r>
              <a:rPr lang="en-US" altLang="ko-KR" b="1" dirty="0"/>
              <a:t>Significant associations for imputed SNPs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758628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455177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571363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xmlns="" val="20005"/>
                        </a:ext>
                      </a:extLst>
                    </a:gridCol>
                    <a:gridCol w="792000">
                      <a:extLst>
                        <a:ext uri="{9D8B030D-6E8A-4147-A177-3AD203B41FA5}">
                          <a16:colId xmlns:a16="http://schemas.microsoft.com/office/drawing/2014/main" xmlns="" val="20006"/>
                        </a:ext>
                      </a:extLst>
                    </a:gridCol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1.118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7.475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7.915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1.266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1.756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3.065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2.493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1.271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6.111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8.367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3.403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2.127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8.905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0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1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2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3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5.806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4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1.731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7.970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5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1.845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1.169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6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1.638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8.226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7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1.324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1.084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8"/>
                      </a:ext>
                    </a:extLst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1.154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8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6.997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100" kern="100" smtClean="0"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Times New Roman" panose="020206030504050203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ko-KR" sz="1100" kern="1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r>
                            <a:rPr lang="en-US" altLang="ko-KR" sz="1100" kern="100" baseline="30000" dirty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</a:t>
                          </a:r>
                          <a:r>
                            <a:rPr lang="en-US" altLang="ko-KR" sz="1100" kern="100" baseline="30000" dirty="0" smtClean="0"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표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9951507"/>
                  </p:ext>
                </p:extLst>
              </p:nvPr>
            </p:nvGraphicFramePr>
            <p:xfrm>
              <a:off x="4468587" y="178820"/>
              <a:ext cx="4582973" cy="5765220"/>
            </p:xfrm>
            <a:graphic>
              <a:graphicData uri="http://schemas.openxmlformats.org/drawingml/2006/table">
                <a:tbl>
                  <a:tblPr/>
                  <a:tblGrid>
                    <a:gridCol w="455177"/>
                    <a:gridCol w="758628"/>
                    <a:gridCol w="758628"/>
                    <a:gridCol w="455177"/>
                    <a:gridCol w="571363"/>
                    <a:gridCol w="792000"/>
                    <a:gridCol w="792000"/>
                  </a:tblGrid>
                  <a:tr h="288000"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CHR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SNP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Position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Alleles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100" kern="100" dirty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MAF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P-value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00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0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altLang="ko-KR" sz="1100" kern="100" dirty="0" smtClean="0"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SCLR</a:t>
                          </a:r>
                          <a:endParaRPr lang="ko-KR" sz="1100" kern="100" dirty="0">
                            <a:effectLst/>
                            <a:latin typeface="Times New Roman" panose="020206030504050203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rs41374846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95600330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0.2632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208511" r="-102308" b="-17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208511" r="-2308" b="-17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rs59125351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95600928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308511" r="-102308" b="-16212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308511" r="-2308" b="-162127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rs17581137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95603185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400000" r="-102308" b="-148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400000" r="-2308" b="-148750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95605210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510638" r="-102308" b="-14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510638" r="-2308" b="-14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rs2397810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95605536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0.232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10638" r="-102308" b="-13191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10638" r="-2308" b="-1319149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rs10520790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95607811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695833" r="-102308" b="-119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695833" r="-2308" b="-119166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rs55804812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95608027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812766" r="-102308" b="-11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812766" r="-2308" b="-11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rs16975389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95610553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12766" r="-102308" b="-10170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12766" r="-2308" b="-1017021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rs16975396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95615476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991667" r="-102308" b="-8958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991667" r="-2308" b="-89583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rs4628911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95624676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14894" r="-102308" b="-8148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14894" r="-2308" b="-814894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rs6496128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95625074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378462" t="-1189583" r="-102308" b="-6979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>
                          <a:noFill/>
                        </a:lnB>
                        <a:blipFill rotWithShape="0">
                          <a:blip r:embed="rId2"/>
                          <a:stretch>
                            <a:fillRect l="-478462" t="-1189583" r="-2308" b="-697917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rs8029996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95625541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317021" r="-102308" b="-6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317021" r="-2308" b="-6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rs4551988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95626360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C/G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17021" r="-102308" b="-51276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17021" r="-2308" b="-512766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rs58878263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95627840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485417" r="-102308" b="-4020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485417" r="-2308" b="-402083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rs8040665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95632463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0.2493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619149" r="-102308" b="-3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619149" r="-2308" b="-3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rs8040168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95632867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G/C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19149" r="-102308" b="-2106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19149" r="-2308" b="-210638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rs17504029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95634441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T/A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0.2478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781250" r="-102308" b="-10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781250" r="-2308" b="-106250"/>
                          </a:stretch>
                        </a:blipFill>
                      </a:tcPr>
                    </a:tc>
                  </a:tr>
                  <a:tr h="288290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rs4433763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95635522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C/T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0.2269</a:t>
                          </a: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378462" t="-1921277" r="-102308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28575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2"/>
                          <a:stretch>
                            <a:fillRect l="-478462" t="-1921277" r="-2308" b="-851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464844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3334</TotalTime>
  <Words>2313</Words>
  <Application>Microsoft Office PowerPoint</Application>
  <PresentationFormat>사용자 지정</PresentationFormat>
  <Paragraphs>1645</Paragraphs>
  <Slides>24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Table 2. SNPs within the LD block in discovery dataset</vt:lpstr>
      <vt:lpstr>Table 3. Significant associations for imputed SNPs</vt:lpstr>
      <vt:lpstr>Table 4</vt:lpstr>
      <vt:lpstr>Table 5. </vt:lpstr>
      <vt:lpstr>Table 6. PICS SNPs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Wonji</dc:creator>
  <cp:lastModifiedBy>김원지</cp:lastModifiedBy>
  <cp:revision>47</cp:revision>
  <dcterms:created xsi:type="dcterms:W3CDTF">2017-11-14T06:22:08Z</dcterms:created>
  <dcterms:modified xsi:type="dcterms:W3CDTF">2018-10-15T05:22:47Z</dcterms:modified>
</cp:coreProperties>
</file>

<file path=docProps/thumbnail.jpeg>
</file>